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71" r:id="rId3"/>
    <p:sldId id="279" r:id="rId4"/>
    <p:sldId id="257" r:id="rId5"/>
    <p:sldId id="272" r:id="rId6"/>
    <p:sldId id="273" r:id="rId7"/>
    <p:sldId id="274" r:id="rId8"/>
    <p:sldId id="281" r:id="rId9"/>
    <p:sldId id="275" r:id="rId10"/>
    <p:sldId id="276" r:id="rId11"/>
    <p:sldId id="282" r:id="rId12"/>
    <p:sldId id="28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7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279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6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3/24/2023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09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68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25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9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2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5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3/24/2023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0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41" r:id="rId5"/>
    <p:sldLayoutId id="2147483746" r:id="rId6"/>
    <p:sldLayoutId id="2147483742" r:id="rId7"/>
    <p:sldLayoutId id="2147483743" r:id="rId8"/>
    <p:sldLayoutId id="2147483744" r:id="rId9"/>
    <p:sldLayoutId id="2147483745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m1PAbIzOB0?feature=oembed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287887"/>
            <a:ext cx="4523890" cy="418719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51182" y="1382922"/>
            <a:ext cx="4174735" cy="394195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733248" y="1097468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88DBE8-157A-2820-5F17-2A726381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30501" y="1847596"/>
            <a:ext cx="3459760" cy="2186393"/>
          </a:xfrm>
        </p:spPr>
        <p:txBody>
          <a:bodyPr anchor="b">
            <a:normAutofit/>
          </a:bodyPr>
          <a:lstStyle/>
          <a:p>
            <a:pPr algn="ctr"/>
            <a:r>
              <a:rPr lang="en-US" sz="3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Lifespan Psychology:</a:t>
            </a:r>
            <a:br>
              <a:rPr lang="en-US" sz="31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3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Childhood</a:t>
            </a:r>
            <a:endParaRPr lang="en-AU" sz="3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AE95-F8FB-D371-4C43-5A92F263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95676" y="4033989"/>
            <a:ext cx="2929408" cy="678633"/>
          </a:xfrm>
        </p:spPr>
        <p:txBody>
          <a:bodyPr anchor="t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300">
                <a:solidFill>
                  <a:schemeClr val="tx1">
                    <a:lumMod val="75000"/>
                    <a:lumOff val="25000"/>
                  </a:schemeClr>
                </a:solidFill>
              </a:rPr>
              <a:t>AEPSY Year 11 ATAR Psychology</a:t>
            </a:r>
            <a:endParaRPr lang="en-AU" sz="13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120000"/>
              </a:lnSpc>
            </a:pPr>
            <a:endParaRPr lang="en-AU" sz="1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90EBD7-9C0F-4BC7-BB15-D3AF779B3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84" y="1779682"/>
            <a:ext cx="4943233" cy="3299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2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21B3D-9FD1-4848-879C-02BDCCAF6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C3E12F4-7883-4DF7-AB8C-24840180A3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7431693"/>
              </p:ext>
            </p:extLst>
          </p:nvPr>
        </p:nvGraphicFramePr>
        <p:xfrm>
          <a:off x="453007" y="260060"/>
          <a:ext cx="10503015" cy="6511602"/>
        </p:xfrm>
        <a:graphic>
          <a:graphicData uri="http://schemas.openxmlformats.org/drawingml/2006/table">
            <a:tbl>
              <a:tblPr/>
              <a:tblGrid>
                <a:gridCol w="2100603">
                  <a:extLst>
                    <a:ext uri="{9D8B030D-6E8A-4147-A177-3AD203B41FA5}">
                      <a16:colId xmlns:a16="http://schemas.microsoft.com/office/drawing/2014/main" val="3555621513"/>
                    </a:ext>
                  </a:extLst>
                </a:gridCol>
                <a:gridCol w="2100603">
                  <a:extLst>
                    <a:ext uri="{9D8B030D-6E8A-4147-A177-3AD203B41FA5}">
                      <a16:colId xmlns:a16="http://schemas.microsoft.com/office/drawing/2014/main" val="1849854962"/>
                    </a:ext>
                  </a:extLst>
                </a:gridCol>
                <a:gridCol w="2100603">
                  <a:extLst>
                    <a:ext uri="{9D8B030D-6E8A-4147-A177-3AD203B41FA5}">
                      <a16:colId xmlns:a16="http://schemas.microsoft.com/office/drawing/2014/main" val="3690666469"/>
                    </a:ext>
                  </a:extLst>
                </a:gridCol>
                <a:gridCol w="2100603">
                  <a:extLst>
                    <a:ext uri="{9D8B030D-6E8A-4147-A177-3AD203B41FA5}">
                      <a16:colId xmlns:a16="http://schemas.microsoft.com/office/drawing/2014/main" val="2580064138"/>
                    </a:ext>
                  </a:extLst>
                </a:gridCol>
                <a:gridCol w="2100603">
                  <a:extLst>
                    <a:ext uri="{9D8B030D-6E8A-4147-A177-3AD203B41FA5}">
                      <a16:colId xmlns:a16="http://schemas.microsoft.com/office/drawing/2014/main" val="25818710"/>
                    </a:ext>
                  </a:extLst>
                </a:gridCol>
              </a:tblGrid>
              <a:tr h="343308">
                <a:tc gridSpan="5">
                  <a:txBody>
                    <a:bodyPr/>
                    <a:lstStyle/>
                    <a:p>
                      <a:r>
                        <a:rPr lang="en-AU" sz="1000" dirty="0"/>
                        <a:t>Developmental Milestones, Ages 2–5 Years</a:t>
                      </a:r>
                    </a:p>
                  </a:txBody>
                  <a:tcPr marL="51883" marR="51883" marT="25941" marB="25941" anchor="ctr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624386"/>
                  </a:ext>
                </a:extLst>
              </a:tr>
              <a:tr h="418406"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Age (years)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 dirty="0">
                          <a:effectLst/>
                          <a:latin typeface="proxima-nova"/>
                        </a:rPr>
                        <a:t>Physical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Personal/Social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Language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Cognitive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4386137"/>
                  </a:ext>
                </a:extLst>
              </a:tr>
              <a:tr h="1448331"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2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 dirty="0">
                          <a:effectLst/>
                          <a:latin typeface="proxima-nova"/>
                        </a:rPr>
                        <a:t>Kicks a ball; walks up and down stairs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 dirty="0">
                          <a:effectLst/>
                          <a:latin typeface="proxima-nova"/>
                        </a:rPr>
                        <a:t>Plays alongside other children; copies adults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 dirty="0">
                          <a:effectLst/>
                          <a:latin typeface="proxima-nova"/>
                        </a:rPr>
                        <a:t>Points to objects when named; puts 2–4 words together in a sentence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Sorts shapes and colors; follows 2-step instructions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4497456"/>
                  </a:ext>
                </a:extLst>
              </a:tr>
              <a:tr h="1190848"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3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Climbs and runs; pedals tricycle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Takes turns; expresses many emotions; dresses self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 dirty="0">
                          <a:effectLst/>
                          <a:latin typeface="proxima-nova"/>
                        </a:rPr>
                        <a:t>Names familiar things; uses pronouns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Plays make believe; works toys with parts (levers, handles)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5310010"/>
                  </a:ext>
                </a:extLst>
              </a:tr>
              <a:tr h="1190848"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4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Catches balls; uses scissors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Prefers social play to solo play; knows likes and interests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 dirty="0">
                          <a:effectLst/>
                          <a:latin typeface="proxima-nova"/>
                        </a:rPr>
                        <a:t>Knows songs and rhymes by memory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Names colors and numbers; begins writing letters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684657"/>
                  </a:ext>
                </a:extLst>
              </a:tr>
              <a:tr h="1448331"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5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Hops and swings; uses fork and spoon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>
                          <a:effectLst/>
                          <a:latin typeface="proxima-nova"/>
                        </a:rPr>
                        <a:t>Distinguishes real from pretend; likes to please friends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 dirty="0">
                          <a:effectLst/>
                          <a:latin typeface="proxima-nova"/>
                        </a:rPr>
                        <a:t>Speaks clearly; uses full sentences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000" dirty="0">
                          <a:effectLst/>
                          <a:latin typeface="proxima-nova"/>
                        </a:rPr>
                        <a:t>Counts to 10 or higher; prints some letters and copies basic shapes</a:t>
                      </a:r>
                    </a:p>
                  </a:txBody>
                  <a:tcPr marL="64853" marR="64853" marT="48640" marB="486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2812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3656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47088-DEB2-485B-BB0B-430A12271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Activity: Milestones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9C6B1-AD6C-4610-B51D-BA75914B1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83395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0A371-A870-476D-95F1-0461119C1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9D875-6C9D-4C3C-B089-98A1CBE025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Define neural blooming and neural pruning</a:t>
            </a:r>
          </a:p>
          <a:p>
            <a:r>
              <a:rPr lang="en-AU" dirty="0"/>
              <a:t>Define milestone</a:t>
            </a:r>
          </a:p>
          <a:p>
            <a:r>
              <a:rPr lang="en-AU" dirty="0"/>
              <a:t>Sequence milestones by complexity</a:t>
            </a:r>
          </a:p>
          <a:p>
            <a:r>
              <a:rPr lang="en-AU" dirty="0"/>
              <a:t>Classify milestones as fine motor, gross motor, cognitive or social-emotional</a:t>
            </a:r>
          </a:p>
          <a:p>
            <a:r>
              <a:rPr lang="en-AU" dirty="0"/>
              <a:t>Give one example of each of the above that would be age appropriate for a 1-5 year old</a:t>
            </a:r>
          </a:p>
        </p:txBody>
      </p:sp>
    </p:spTree>
    <p:extLst>
      <p:ext uri="{BB962C8B-B14F-4D97-AF65-F5344CB8AC3E}">
        <p14:creationId xmlns:p14="http://schemas.microsoft.com/office/powerpoint/2010/main" val="4050138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4550D-301F-C602-1AFA-3BDCAF7A3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Review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09009-3A94-3EA3-85C5-757D4805A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9290685" cy="4103504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AU" dirty="0"/>
              <a:t>At which stage of prenatal development does the CNS start to form?</a:t>
            </a:r>
          </a:p>
          <a:p>
            <a:pPr marL="342900" indent="-342900">
              <a:buAutoNum type="arabicPeriod"/>
            </a:pPr>
            <a:r>
              <a:rPr lang="en-AU" dirty="0"/>
              <a:t>What are newborn reflexes and why are they important?</a:t>
            </a:r>
          </a:p>
          <a:p>
            <a:pPr marL="342900" indent="-342900">
              <a:buAutoNum type="arabicPeriod"/>
            </a:pPr>
            <a:r>
              <a:rPr lang="en-AU" dirty="0"/>
              <a:t>Why do newborn reflexes disappear as the infant grows and develops?</a:t>
            </a:r>
          </a:p>
          <a:p>
            <a:pPr marL="342900" indent="-342900">
              <a:buAutoNum type="arabicPeriod"/>
            </a:pPr>
            <a:r>
              <a:rPr lang="en-AU" dirty="0"/>
              <a:t>Give an example of a fine motor skill and a gross motor skill that an infant may demonstrate.</a:t>
            </a:r>
          </a:p>
          <a:p>
            <a:pPr marL="342900" indent="-342900">
              <a:buAutoNum type="arabicPeriod"/>
            </a:pPr>
            <a:r>
              <a:rPr lang="en-AU" dirty="0"/>
              <a:t>Explain why development is organised and sequential.</a:t>
            </a:r>
          </a:p>
          <a:p>
            <a:pPr marL="342900" indent="-342900">
              <a:buAutoNum type="arabicPeriod"/>
            </a:pPr>
            <a:endParaRPr lang="en-AU" dirty="0"/>
          </a:p>
          <a:p>
            <a:pPr marL="342900" indent="-342900">
              <a:buAutoNum type="arabicPeriod"/>
            </a:pPr>
            <a:endParaRPr lang="en-AU" dirty="0"/>
          </a:p>
          <a:p>
            <a:pPr marL="342900" indent="-342900">
              <a:buAutoNum type="arabicPeriod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02461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3B385-1F91-4617-B66E-E1960B0ED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EBD73-233D-43DB-B7B0-EDEA36F88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6. Name the four lobes of the cerebellum, and give one example of a function for each.</a:t>
            </a:r>
          </a:p>
          <a:p>
            <a:r>
              <a:rPr lang="en-AU" dirty="0"/>
              <a:t>7. What is the function of the midbrain?</a:t>
            </a:r>
          </a:p>
          <a:p>
            <a:r>
              <a:rPr lang="en-AU" dirty="0"/>
              <a:t>8. Draw a sensory neuron (labelled of course ;)</a:t>
            </a:r>
          </a:p>
          <a:p>
            <a:r>
              <a:rPr lang="en-AU" dirty="0"/>
              <a:t>9. What is the function of a myelin sheath?</a:t>
            </a:r>
          </a:p>
          <a:p>
            <a:r>
              <a:rPr lang="en-AU" dirty="0"/>
              <a:t>10. Describe one population sampling technique.</a:t>
            </a:r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A77B15-EA63-4ED2-B5F3-24B8941AF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846" y="339221"/>
            <a:ext cx="9947110" cy="59794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3E0E7D-8DB2-4151-827B-A62F9C5E9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432" y="539367"/>
            <a:ext cx="9917647" cy="59192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B2E61E-8F35-4371-B357-0793DEE8E4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699" y="396747"/>
            <a:ext cx="7983849" cy="64740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CDFF3D-3060-4350-8149-F9141D1869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699" y="411953"/>
            <a:ext cx="10414534" cy="4948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4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F828-671B-4397-BBAD-19A223F40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Intentions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5797E-7C00-9725-D53D-F1933542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5"/>
            <a:ext cx="9966960" cy="4424427"/>
          </a:xfrm>
        </p:spPr>
        <p:txBody>
          <a:bodyPr>
            <a:normAutofit/>
          </a:bodyPr>
          <a:lstStyle/>
          <a:p>
            <a:pPr marL="2286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tabLst>
                <a:tab pos="228600" algn="l"/>
              </a:tabLst>
            </a:pPr>
            <a:r>
              <a:rPr lang="en-AU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Lifespan</a:t>
            </a:r>
            <a:r>
              <a:rPr lang="en-AU" sz="2400" b="1" spc="-2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AU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psychology</a:t>
            </a:r>
          </a:p>
          <a:p>
            <a:pPr marL="228600">
              <a:lnSpc>
                <a:spcPct val="115000"/>
              </a:lnSpc>
              <a:spcAft>
                <a:spcPts val="600"/>
              </a:spcAft>
              <a:tabLst>
                <a:tab pos="228600" algn="l"/>
              </a:tabLst>
            </a:pPr>
            <a:r>
              <a:rPr lang="en-AU" sz="2400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developmental stages across the lifespan – </a:t>
            </a:r>
            <a:r>
              <a:rPr lang="en-AU" sz="24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childhood</a:t>
            </a:r>
            <a:endParaRPr lang="en-AU" sz="24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AU" sz="2400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changes across developmental stages</a:t>
            </a:r>
          </a:p>
          <a:p>
            <a:pPr marL="342900" lvl="1" indent="-342900">
              <a:lnSpc>
                <a:spcPct val="115000"/>
              </a:lnSpc>
              <a:spcAft>
                <a:spcPts val="600"/>
              </a:spcAft>
              <a:buFont typeface="Courier New" panose="02070309020205020404" pitchFamily="49" charset="0"/>
              <a:buChar char="o"/>
              <a:tabLst>
                <a:tab pos="228600" algn="l"/>
              </a:tabLst>
            </a:pPr>
            <a:r>
              <a:rPr lang="en-AU" sz="2000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physical (gross and fine motor skills)</a:t>
            </a:r>
          </a:p>
          <a:p>
            <a:pPr marL="342900" lvl="1" indent="-342900">
              <a:lnSpc>
                <a:spcPct val="115000"/>
              </a:lnSpc>
              <a:spcAft>
                <a:spcPts val="600"/>
              </a:spcAft>
              <a:buFont typeface="Courier New" panose="02070309020205020404" pitchFamily="49" charset="0"/>
              <a:buChar char="o"/>
              <a:tabLst>
                <a:tab pos="228600" algn="l"/>
              </a:tabLst>
            </a:pPr>
            <a:r>
              <a:rPr lang="en-AU" sz="2000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cognitive (language)</a:t>
            </a:r>
          </a:p>
          <a:p>
            <a:pPr marL="342900" lvl="1" indent="-342900">
              <a:lnSpc>
                <a:spcPct val="115000"/>
              </a:lnSpc>
              <a:spcAft>
                <a:spcPts val="600"/>
              </a:spcAft>
              <a:buFont typeface="Courier New" panose="02070309020205020404" pitchFamily="49" charset="0"/>
              <a:buChar char="o"/>
              <a:tabLst>
                <a:tab pos="228600" algn="l"/>
              </a:tabLst>
            </a:pPr>
            <a:r>
              <a:rPr lang="en-AU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social and emotional development</a:t>
            </a:r>
            <a:endParaRPr lang="en-AU" sz="6000" dirty="0"/>
          </a:p>
        </p:txBody>
      </p:sp>
    </p:spTree>
    <p:extLst>
      <p:ext uri="{BB962C8B-B14F-4D97-AF65-F5344CB8AC3E}">
        <p14:creationId xmlns:p14="http://schemas.microsoft.com/office/powerpoint/2010/main" val="204169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0A371-A870-476D-95F1-0461119C1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9D875-6C9D-4C3C-B089-98A1CBE025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Define neural blooming and neural pruning</a:t>
            </a:r>
          </a:p>
          <a:p>
            <a:r>
              <a:rPr lang="en-AU" dirty="0"/>
              <a:t>Define milestone</a:t>
            </a:r>
          </a:p>
          <a:p>
            <a:r>
              <a:rPr lang="en-AU" dirty="0"/>
              <a:t>Sequence milestones by complexity</a:t>
            </a:r>
          </a:p>
          <a:p>
            <a:r>
              <a:rPr lang="en-AU" dirty="0"/>
              <a:t>Classify milestones as fine motor, gross motor, cognitive or social-emotional</a:t>
            </a:r>
          </a:p>
          <a:p>
            <a:r>
              <a:rPr lang="en-AU" dirty="0"/>
              <a:t>Give one example of each of the above that would be age appropriate for a 1-5 year old</a:t>
            </a:r>
          </a:p>
        </p:txBody>
      </p:sp>
    </p:spTree>
    <p:extLst>
      <p:ext uri="{BB962C8B-B14F-4D97-AF65-F5344CB8AC3E}">
        <p14:creationId xmlns:p14="http://schemas.microsoft.com/office/powerpoint/2010/main" val="2898798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BDD6A-22E8-4C1A-A6DB-429E4DFF9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Childhood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962ED-77DD-4995-B4A0-5739AF858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>
                <a:solidFill>
                  <a:srgbClr val="373D3F"/>
                </a:solidFill>
                <a:latin typeface="+mj-lt"/>
              </a:rPr>
              <a:t>Throughout childhood, t</a:t>
            </a:r>
            <a:r>
              <a:rPr lang="en-AU" sz="2400" b="0" i="0" dirty="0">
                <a:solidFill>
                  <a:srgbClr val="373D3F"/>
                </a:solidFill>
                <a:effectLst/>
                <a:latin typeface="+mj-lt"/>
              </a:rPr>
              <a:t>he nervous system continues to grow and develop. Each neural pathway forms thousands of new connections during infancy and toddlerhood. A period of rapid neural growth is called blooming. </a:t>
            </a:r>
            <a:endParaRPr lang="en-AU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24222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F1A1A-61E9-4D89-A32F-2151F6924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Childhood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FADE0-C599-465E-8FE4-18F40BDBB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b="0" i="0" dirty="0">
                <a:solidFill>
                  <a:srgbClr val="373D3F"/>
                </a:solidFill>
                <a:effectLst/>
                <a:latin typeface="+mj-lt"/>
              </a:rPr>
              <a:t>The blooming period of neural growth is then followed by a period of pruning, where neural connections are reduced. It is thought that pruning causes the brain to function more efficiently, allowing for mastery of more complex skills. </a:t>
            </a:r>
            <a:endParaRPr lang="en-AU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43251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7F333-9C04-4751-A084-8A2AB9C61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Online Media 3" title="Is Your Dog As Smart As A Two Year Old?">
            <a:hlinkClick r:id="" action="ppaction://media"/>
            <a:extLst>
              <a:ext uri="{FF2B5EF4-FFF2-40B4-BE49-F238E27FC236}">
                <a16:creationId xmlns:a16="http://schemas.microsoft.com/office/drawing/2014/main" id="{5F68E000-D681-48FD-827E-890BCB8BC9F7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074988" y="2312988"/>
            <a:ext cx="6462712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28CC2-E339-4010-B43A-A87CD1A1F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Milestones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DC389-54BA-4E60-BFF3-33E5B2BEE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>
                <a:solidFill>
                  <a:srgbClr val="373D3F"/>
                </a:solidFill>
                <a:latin typeface="+mj-lt"/>
              </a:rPr>
              <a:t>T</a:t>
            </a:r>
            <a:r>
              <a:rPr lang="en-AU" sz="2400" b="0" i="0" dirty="0">
                <a:solidFill>
                  <a:srgbClr val="373D3F"/>
                </a:solidFill>
                <a:effectLst/>
                <a:latin typeface="+mj-lt"/>
              </a:rPr>
              <a:t>here are certain developmental milestones that young children should achieve. For each milestone there is an average age, as well as a range of ages in which the milestone should be reached. Some developmental delays can be identified and addressed through early intervention.</a:t>
            </a:r>
            <a:endParaRPr lang="en-AU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146108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540</Words>
  <Application>Microsoft Office PowerPoint</Application>
  <PresentationFormat>Widescreen</PresentationFormat>
  <Paragraphs>67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Meiryo</vt:lpstr>
      <vt:lpstr>Calibri</vt:lpstr>
      <vt:lpstr>Corbel</vt:lpstr>
      <vt:lpstr>Courier New</vt:lpstr>
      <vt:lpstr>proxima-nova</vt:lpstr>
      <vt:lpstr>Symbol</vt:lpstr>
      <vt:lpstr>SketchLinesVTI</vt:lpstr>
      <vt:lpstr>Lifespan Psychology: Childhood</vt:lpstr>
      <vt:lpstr>Review</vt:lpstr>
      <vt:lpstr>Review</vt:lpstr>
      <vt:lpstr>Learning Intentions</vt:lpstr>
      <vt:lpstr>Success criteria</vt:lpstr>
      <vt:lpstr>Childhood</vt:lpstr>
      <vt:lpstr>Childhood</vt:lpstr>
      <vt:lpstr>PowerPoint Presentation</vt:lpstr>
      <vt:lpstr>Milestones</vt:lpstr>
      <vt:lpstr>PowerPoint Presentation</vt:lpstr>
      <vt:lpstr>Activity: Milestones</vt:lpstr>
      <vt:lpstr>Success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Nervous System</dc:title>
  <dc:creator>Kristy</dc:creator>
  <cp:lastModifiedBy>JOHNSON Kristy [Narrogin Senior High School]</cp:lastModifiedBy>
  <cp:revision>21</cp:revision>
  <dcterms:created xsi:type="dcterms:W3CDTF">2023-02-01T11:31:06Z</dcterms:created>
  <dcterms:modified xsi:type="dcterms:W3CDTF">2023-03-24T03:05:06Z</dcterms:modified>
</cp:coreProperties>
</file>

<file path=docProps/thumbnail.jpeg>
</file>